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3366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995988"/>
          </a:xfrm>
          <a:prstGeom prst="rect">
            <a:avLst/>
          </a:prstGeom>
          <a:noFill/>
        </p:spPr>
      </p:pic>
      <p:sp>
        <p:nvSpPr>
          <p:cNvPr id="6153" name="Freeform 9"/>
          <p:cNvSpPr>
            <a:spLocks/>
          </p:cNvSpPr>
          <p:nvPr/>
        </p:nvSpPr>
        <p:spPr bwMode="auto">
          <a:xfrm>
            <a:off x="0" y="0"/>
            <a:ext cx="4114800" cy="68580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0" y="0"/>
              </a:cxn>
              <a:cxn ang="0">
                <a:pos x="0" y="4320"/>
              </a:cxn>
              <a:cxn ang="0">
                <a:pos x="2592" y="4320"/>
              </a:cxn>
              <a:cxn ang="0">
                <a:pos x="1552" y="3891"/>
              </a:cxn>
              <a:cxn ang="0">
                <a:pos x="935" y="3362"/>
              </a:cxn>
              <a:cxn ang="0">
                <a:pos x="570" y="2809"/>
              </a:cxn>
              <a:cxn ang="0">
                <a:pos x="306" y="2233"/>
              </a:cxn>
              <a:cxn ang="0">
                <a:pos x="192" y="1728"/>
              </a:cxn>
              <a:cxn ang="0">
                <a:pos x="170" y="1176"/>
              </a:cxn>
              <a:cxn ang="0">
                <a:pos x="200" y="782"/>
              </a:cxn>
              <a:cxn ang="0">
                <a:pos x="376" y="312"/>
              </a:cxn>
              <a:cxn ang="0">
                <a:pos x="624" y="0"/>
              </a:cxn>
            </a:cxnLst>
            <a:rect l="0" t="0" r="r" b="b"/>
            <a:pathLst>
              <a:path w="2592" h="4320">
                <a:moveTo>
                  <a:pt x="624" y="0"/>
                </a:moveTo>
                <a:lnTo>
                  <a:pt x="0" y="0"/>
                </a:lnTo>
                <a:lnTo>
                  <a:pt x="0" y="4320"/>
                </a:lnTo>
                <a:lnTo>
                  <a:pt x="2592" y="4320"/>
                </a:lnTo>
                <a:cubicBezTo>
                  <a:pt x="2592" y="4320"/>
                  <a:pt x="1828" y="4051"/>
                  <a:pt x="1552" y="3891"/>
                </a:cubicBezTo>
                <a:cubicBezTo>
                  <a:pt x="1276" y="3731"/>
                  <a:pt x="1095" y="3545"/>
                  <a:pt x="935" y="3362"/>
                </a:cubicBezTo>
                <a:cubicBezTo>
                  <a:pt x="775" y="3179"/>
                  <a:pt x="675" y="2997"/>
                  <a:pt x="570" y="2809"/>
                </a:cubicBezTo>
                <a:cubicBezTo>
                  <a:pt x="465" y="2621"/>
                  <a:pt x="369" y="2413"/>
                  <a:pt x="306" y="2233"/>
                </a:cubicBezTo>
                <a:cubicBezTo>
                  <a:pt x="239" y="2056"/>
                  <a:pt x="212" y="1928"/>
                  <a:pt x="192" y="1728"/>
                </a:cubicBezTo>
                <a:cubicBezTo>
                  <a:pt x="175" y="1551"/>
                  <a:pt x="162" y="1336"/>
                  <a:pt x="170" y="1176"/>
                </a:cubicBezTo>
                <a:cubicBezTo>
                  <a:pt x="171" y="1018"/>
                  <a:pt x="176" y="899"/>
                  <a:pt x="200" y="782"/>
                </a:cubicBezTo>
                <a:cubicBezTo>
                  <a:pt x="224" y="665"/>
                  <a:pt x="305" y="430"/>
                  <a:pt x="376" y="312"/>
                </a:cubicBezTo>
                <a:cubicBezTo>
                  <a:pt x="447" y="194"/>
                  <a:pt x="563" y="62"/>
                  <a:pt x="624" y="0"/>
                </a:cubicBez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33669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155" name="Picture 11" descr="s00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191000"/>
            <a:ext cx="457200" cy="457200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0" y="6381750"/>
            <a:ext cx="2133600" cy="47625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29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09600" y="4114800"/>
            <a:ext cx="7848600" cy="2286000"/>
          </a:xfrm>
          <a:prstGeom prst="roundRect">
            <a:avLst>
              <a:gd name="adj" fmla="val 16667"/>
            </a:avLst>
          </a:prstGeom>
          <a:solidFill>
            <a:srgbClr val="336699">
              <a:alpha val="42999"/>
            </a:srgb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etal">
            <a:bevelT w="13500" h="13500" prst="angle"/>
            <a:bevelB w="13500" h="13500" prst="angle"/>
            <a:extrusionClr>
              <a:srgbClr val="3366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41910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79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1000" y="0"/>
            <a:ext cx="1143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00">
                  <a:alpha val="82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34" name="Picture 10" descr="glabal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gray">
          <a:xfrm>
            <a:off x="381000" y="152400"/>
            <a:ext cx="815975" cy="8382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169DAE3-F5C4-4EC0-90B2-22B40A86AB01}" type="datetimeFigureOut">
              <a:rPr lang="ru-RU" smtClean="0"/>
              <a:t>17.05.2011</a:t>
            </a:fld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ADAB9C-60FE-4DAC-A646-82DC3A2529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FF00"/>
                </a:solidFill>
                <a:latin typeface="Book Antiqua" pitchFamily="18" charset="0"/>
              </a:rPr>
              <a:t>История происхождения английского языка</a:t>
            </a:r>
            <a:endParaRPr lang="ru-RU" sz="4800" b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Помимо </a:t>
            </a:r>
            <a:r>
              <a:rPr lang="ru-RU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обычных словарей, существуют словари, содержащие не максимально большое число слов, а наоборот их минимальный список. Словари необходимого минимума лексики описывают слова, которые употребляются наиболее часто и представляют наибольшую смысловую ценность. Поскольку слова употребляются с разной частотой, некоторая часть слов оказывается гораздо более употребительной, чем все остальные слова. В 1973 году было установлено, что словарь-минимум из 1000 самых употребительных слов английского языка описывает 80,5% всех словоупотреблений в среднестатистических текстах, словарь из 2000 слов - примерно 86% словоупотреблений, а словарь из 3000 слов - около 90% словоупотреблений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Понятно, что словари лексического минимума предназначены для изучения языка учащимися, а вовсе не для переводчиков. С помощью словаря-минимума невозможно узнать естественный язык во всей его полноте, но можно быстро и эффективно выучить ту его часть, которая обладает наибольшей ценностью для практических нужд коммуникации.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642942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История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английского языка началась в V веке, когда в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Британию, в то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населенную кельтами и частично римлянами, вторглись три германских племени. Германское влияние оказалось настолько сильным, что вскоре на территории почти всей страны от кельтского и латинского языков почти ничего не осталось. Только в отдаленных и труднодоступных районах Британии, которые остались не захваченными германцами (Корнуолл, Уэллс, Ирландия, Горная Шотландия), сохранились местные валлийский и галльский языки. Эти языки сохранились и сегодня: они называются кельтскими языками, в отличие от германского английского языка. Затем в Британию из Скандинавии пришли викинги со своим древнеисландским языком. Потом в 1066 году Англию захватили французы. Из-за этого французский язык целых два века был языком английской аристократии, а старый английский применялся простым людом. Этот исторический факт весьма существенно сказался на английском языке: в нем появилось множество новых слов, словарь увеличился почти вдвое. Поэтому именно в лексике расщепление на два варианта английского - высокий и низкий, соответственно французского и германского происхождения, - можно довольно явственно ощущать и сегодня.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Благодаря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удвоению словаря английский язык и сегодня имеет множество одинаковых по значению слов - синонимов, возникших в результате одновременного использования двух разных языков, пришедших от саксонских крестьян и от нормандских хозяев. Яркий пример такого социального разделения - это различия в названии домашнего скота, происходящее от германских корней: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cow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корова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calf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телёнок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sheep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овца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swine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свинья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тогда как названия приготовленного мяса имеют французское происхождение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beef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говядина</a:t>
            </a:r>
          </a:p>
          <a:p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veal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телятина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mutton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баранина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pork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свинина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Несмотря на все внешние влияния ядро языка осталось англосаксонским. Уже в XIV веке английский становится литературным языком, а также языком права и школы. А когда началась массовая эмиграция из Британии в Америку, язык, привезенный туда переселенцами, продолжил изменяться в новом направлении, часто сохраняя свои корни в британском английском, а иногда весьма существенно меняясь.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b="1" i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Начало глобализации английского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</a:t>
            </a:r>
            <a:r>
              <a:rPr lang="ru-RU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началу XX века английский язык все более явственно становится языком международного общения. Английский язык, наряду с другими языками международного общения, применялся на международных конференциях, в Лиге наций, для ведения переговоров. Уже тогда стала очевидной необходимость усовершенствования его преподавания и выработки объективных критериев, позволяющих изучать язык более эффективно. </a:t>
            </a:r>
            <a:endParaRPr lang="ru-RU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5911873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Понятно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что одним из важнейших компонентов </a:t>
            </a:r>
            <a:endParaRPr lang="ru-RU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изучения 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любого иностранного языка является накопление словарного запаса. Только приобретя некоторый словарный запас, можно приступать к изучению взаимосвязей слов - грамматики, стилистики и т. п. Но какие слова следует выучить в первую очередь? И сколько всего слов следует знать? В английском языке очень много слов. По утверждению лингвистов, полный словарный состав английского языка содержит не менее одного миллиона слов. Рекордсменами среди известных словарей английского языка являются второе издание 20-томного оксфордского словаря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Oxford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English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Dictionary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опубликованное в 1989 году издательством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Oxford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словарь Уэбстера 1934 года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Webster's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Dictionary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2nd </a:t>
            </a:r>
            <a:r>
              <a:rPr lang="ru-RU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Edition</a:t>
            </a:r>
            <a:r>
              <a:rPr lang="ru-RU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который включает описание 600 тысяч слов. Разумеется, такого количества слов не знает ни один человек, да и пользоваться столь огромными словарями весьма затруднительно.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5911873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    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Средний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англичанин или американец, даже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имеющий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высшее образование, едва ли использует в своей повседневной речи более 1500-2000 слов, хотя пассивно владеет несравненно большим запасом слов, которые слышит по телевизору или встречает в газетах и книгах. И только наиболее образованная, интеллигентная часть общества способна активно использовать более 2000 слов: отдельные писатели, журналисты, редакторы и другие "мастера слова" применяют самый обширный словарный запас, достигающий у некоторых особенно одаренных лиц 10 тысяч слов и более. Проблема лишь в том, что у каждого человека, обладающего богатым словарным запасом, словарь столь же индивидуален, как почерк или отпечатки пальцев. Поэтому, если словарная основа из 2000 слов примерно одинакова у всех, то "оперение" у всех довольно разное.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 не менее, обычные двуязычные словари и толковые словари, в которых толкование значений слов дается на одном языке, стремятся описать максимально возможное число слов, чтобы повысить вероятность того, что читатель найдет в них большинство встретившихся ему искомых слов. Поэтому, чем больше обычный словарь, тем лучше. Нередки словари, содержащие описания десятков и сотен тысяч слов в одном томе.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еография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география</Template>
  <TotalTime>15</TotalTime>
  <Words>903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география</vt:lpstr>
      <vt:lpstr>История происхождения английского языка</vt:lpstr>
      <vt:lpstr>Слайд 2</vt:lpstr>
      <vt:lpstr>Слайд 3</vt:lpstr>
      <vt:lpstr>Слайд 4</vt:lpstr>
      <vt:lpstr>Слайд 5</vt:lpstr>
      <vt:lpstr>Начало глобализации английского 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происхождения английского языка</dc:title>
  <dc:creator>Home</dc:creator>
  <cp:lastModifiedBy>Home</cp:lastModifiedBy>
  <cp:revision>2</cp:revision>
  <dcterms:created xsi:type="dcterms:W3CDTF">2011-05-17T08:13:11Z</dcterms:created>
  <dcterms:modified xsi:type="dcterms:W3CDTF">2011-05-17T08:28:52Z</dcterms:modified>
</cp:coreProperties>
</file>